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Noto Serif Display" charset="1" panose="02020502080505020204"/>
      <p:regular r:id="rId28"/>
    </p:embeddedFont>
    <p:embeddedFont>
      <p:font typeface="Noto Serif Display Bold" charset="1" panose="02020802080505020204"/>
      <p:regular r:id="rId29"/>
    </p:embeddedFont>
    <p:embeddedFont>
      <p:font typeface="Noto Serif Display Italics" charset="1" panose="02020502080505090204"/>
      <p:regular r:id="rId30"/>
    </p:embeddedFont>
    <p:embeddedFont>
      <p:font typeface="Noto Serif Display Bold Italics" charset="1" panose="02020802080505090204"/>
      <p:regular r:id="rId31"/>
    </p:embeddedFont>
    <p:embeddedFont>
      <p:font typeface="Noto Serif Display Thin" charset="1" panose="02020202080505020204"/>
      <p:regular r:id="rId32"/>
    </p:embeddedFont>
    <p:embeddedFont>
      <p:font typeface="Noto Serif Display Thin Italics" charset="1" panose="02020202080505090204"/>
      <p:regular r:id="rId33"/>
    </p:embeddedFont>
    <p:embeddedFont>
      <p:font typeface="Noto Serif Display Extra-Light" charset="1" panose="02020302080505020204"/>
      <p:regular r:id="rId34"/>
    </p:embeddedFont>
    <p:embeddedFont>
      <p:font typeface="Noto Serif Display Extra-Light Italics" charset="1" panose="02020302080505090204"/>
      <p:regular r:id="rId35"/>
    </p:embeddedFont>
    <p:embeddedFont>
      <p:font typeface="Noto Serif Display Light" charset="1" panose="02020402080505020204"/>
      <p:regular r:id="rId36"/>
    </p:embeddedFont>
    <p:embeddedFont>
      <p:font typeface="Noto Serif Display Light Italics" charset="1" panose="02020402080505090204"/>
      <p:regular r:id="rId37"/>
    </p:embeddedFont>
    <p:embeddedFont>
      <p:font typeface="Noto Serif Display Medium" charset="1" panose="02020602080505020204"/>
      <p:regular r:id="rId38"/>
    </p:embeddedFont>
    <p:embeddedFont>
      <p:font typeface="Noto Serif Display Medium Italics" charset="1" panose="02020602080505090204"/>
      <p:regular r:id="rId39"/>
    </p:embeddedFont>
    <p:embeddedFont>
      <p:font typeface="Noto Serif Display Semi-Bold" charset="1" panose="02020702080505020204"/>
      <p:regular r:id="rId40"/>
    </p:embeddedFont>
    <p:embeddedFont>
      <p:font typeface="Noto Serif Display Semi-Bold Italics" charset="1" panose="02020702080505090204"/>
      <p:regular r:id="rId41"/>
    </p:embeddedFont>
    <p:embeddedFont>
      <p:font typeface="Noto Serif Display Ultra-Bold" charset="1" panose="02020902080505020204"/>
      <p:regular r:id="rId42"/>
    </p:embeddedFont>
    <p:embeddedFont>
      <p:font typeface="Noto Serif Display Ultra-Bold Italics" charset="1" panose="02020902080505090204"/>
      <p:regular r:id="rId43"/>
    </p:embeddedFont>
    <p:embeddedFont>
      <p:font typeface="Noto Serif Display Heavy" charset="1" panose="02020A02080505020204"/>
      <p:regular r:id="rId44"/>
    </p:embeddedFont>
    <p:embeddedFont>
      <p:font typeface="Noto Serif Display Heavy Italics" charset="1" panose="02020A02080505090204"/>
      <p:regular r:id="rId45"/>
    </p:embeddedFont>
    <p:embeddedFont>
      <p:font typeface="Montserrat" charset="1" panose="00000500000000000000"/>
      <p:regular r:id="rId46"/>
    </p:embeddedFont>
    <p:embeddedFont>
      <p:font typeface="Montserrat Bold" charset="1" panose="00000800000000000000"/>
      <p:regular r:id="rId47"/>
    </p:embeddedFont>
    <p:embeddedFont>
      <p:font typeface="Montserrat Italics" charset="1" panose="00000500000000000000"/>
      <p:regular r:id="rId48"/>
    </p:embeddedFont>
    <p:embeddedFont>
      <p:font typeface="Montserrat Bold Italics" charset="1" panose="00000800000000000000"/>
      <p:regular r:id="rId49"/>
    </p:embeddedFont>
    <p:embeddedFont>
      <p:font typeface="Montserrat Thin" charset="1" panose="00000300000000000000"/>
      <p:regular r:id="rId50"/>
    </p:embeddedFont>
    <p:embeddedFont>
      <p:font typeface="Montserrat Thin Italics" charset="1" panose="00000300000000000000"/>
      <p:regular r:id="rId51"/>
    </p:embeddedFont>
    <p:embeddedFont>
      <p:font typeface="Montserrat Extra-Light" charset="1" panose="00000300000000000000"/>
      <p:regular r:id="rId52"/>
    </p:embeddedFont>
    <p:embeddedFont>
      <p:font typeface="Montserrat Extra-Light Italics" charset="1" panose="00000300000000000000"/>
      <p:regular r:id="rId53"/>
    </p:embeddedFont>
    <p:embeddedFont>
      <p:font typeface="Montserrat Light" charset="1" panose="00000400000000000000"/>
      <p:regular r:id="rId54"/>
    </p:embeddedFont>
    <p:embeddedFont>
      <p:font typeface="Montserrat Light Italics" charset="1" panose="00000400000000000000"/>
      <p:regular r:id="rId55"/>
    </p:embeddedFont>
    <p:embeddedFont>
      <p:font typeface="Montserrat Medium" charset="1" panose="00000600000000000000"/>
      <p:regular r:id="rId56"/>
    </p:embeddedFont>
    <p:embeddedFont>
      <p:font typeface="Montserrat Medium Italics" charset="1" panose="00000600000000000000"/>
      <p:regular r:id="rId57"/>
    </p:embeddedFont>
    <p:embeddedFont>
      <p:font typeface="Montserrat Semi-Bold" charset="1" panose="00000700000000000000"/>
      <p:regular r:id="rId58"/>
    </p:embeddedFont>
    <p:embeddedFont>
      <p:font typeface="Montserrat Semi-Bold Italics" charset="1" panose="00000700000000000000"/>
      <p:regular r:id="rId59"/>
    </p:embeddedFont>
    <p:embeddedFont>
      <p:font typeface="Montserrat Ultra-Bold" charset="1" panose="00000900000000000000"/>
      <p:regular r:id="rId60"/>
    </p:embeddedFont>
    <p:embeddedFont>
      <p:font typeface="Montserrat Ultra-Bold Italics" charset="1" panose="00000900000000000000"/>
      <p:regular r:id="rId61"/>
    </p:embeddedFont>
    <p:embeddedFont>
      <p:font typeface="Montserrat Heavy" charset="1" panose="00000A00000000000000"/>
      <p:regular r:id="rId62"/>
    </p:embeddedFont>
    <p:embeddedFont>
      <p:font typeface="Montserrat Heavy Italics" charset="1" panose="00000A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65E4F"/>
        </a:solidFill>
      </p:bgPr>
    </p:bg>
    <p:spTree>
      <p:nvGrpSpPr>
        <p:cNvPr id="1" name=""/>
        <p:cNvGrpSpPr/>
        <p:nvPr/>
      </p:nvGrpSpPr>
      <p:grpSpPr>
        <a:xfrm>
          <a:off x="0" y="0"/>
          <a:ext cx="0" cy="0"/>
          <a:chOff x="0" y="0"/>
          <a:chExt cx="0" cy="0"/>
        </a:xfrm>
      </p:grpSpPr>
      <p:sp>
        <p:nvSpPr>
          <p:cNvPr name="AutoShape 2" id="2"/>
          <p:cNvSpPr/>
          <p:nvPr/>
        </p:nvSpPr>
        <p:spPr>
          <a:xfrm>
            <a:off x="16004193" y="9153525"/>
            <a:ext cx="1188432" cy="0"/>
          </a:xfrm>
          <a:prstGeom prst="line">
            <a:avLst/>
          </a:prstGeom>
          <a:ln cap="flat" w="38100">
            <a:solidFill>
              <a:srgbClr val="FFFFFF"/>
            </a:solidFill>
            <a:prstDash val="solid"/>
            <a:headEnd type="none" len="sm" w="sm"/>
            <a:tailEnd type="arrow" len="sm" w="med"/>
          </a:ln>
        </p:spPr>
      </p:sp>
      <p:grpSp>
        <p:nvGrpSpPr>
          <p:cNvPr name="Group 3" id="3"/>
          <p:cNvGrpSpPr>
            <a:grpSpLocks noChangeAspect="true"/>
          </p:cNvGrpSpPr>
          <p:nvPr/>
        </p:nvGrpSpPr>
        <p:grpSpPr>
          <a:xfrm rot="0">
            <a:off x="0" y="6451128"/>
            <a:ext cx="4820666" cy="4820647"/>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3842" r="0" b="-46158"/>
              </a:stretch>
            </a:blipFill>
          </p:spPr>
        </p:sp>
      </p:grpSp>
      <p:grpSp>
        <p:nvGrpSpPr>
          <p:cNvPr name="Group 5" id="5"/>
          <p:cNvGrpSpPr>
            <a:grpSpLocks noChangeAspect="true"/>
          </p:cNvGrpSpPr>
          <p:nvPr/>
        </p:nvGrpSpPr>
        <p:grpSpPr>
          <a:xfrm rot="0">
            <a:off x="14440417" y="2337403"/>
            <a:ext cx="3847583" cy="3847568"/>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24999" t="0" r="-24999" b="0"/>
              </a:stretch>
            </a:blipFill>
          </p:spPr>
        </p:sp>
      </p:grpSp>
      <p:grpSp>
        <p:nvGrpSpPr>
          <p:cNvPr name="Group 7" id="7"/>
          <p:cNvGrpSpPr>
            <a:grpSpLocks noChangeAspect="true"/>
          </p:cNvGrpSpPr>
          <p:nvPr/>
        </p:nvGrpSpPr>
        <p:grpSpPr>
          <a:xfrm rot="0">
            <a:off x="6150921" y="-271248"/>
            <a:ext cx="4476084" cy="4476066"/>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4906" t="0" r="-24906" b="0"/>
              </a:stretch>
            </a:blipFill>
          </p:spPr>
        </p:sp>
      </p:grpSp>
      <p:sp>
        <p:nvSpPr>
          <p:cNvPr name="TextBox 9" id="9"/>
          <p:cNvSpPr txBox="true"/>
          <p:nvPr/>
        </p:nvSpPr>
        <p:spPr>
          <a:xfrm rot="0">
            <a:off x="6150921" y="5848756"/>
            <a:ext cx="7954365" cy="2692399"/>
          </a:xfrm>
          <a:prstGeom prst="rect">
            <a:avLst/>
          </a:prstGeom>
        </p:spPr>
        <p:txBody>
          <a:bodyPr anchor="t" rtlCol="false" tIns="0" lIns="0" bIns="0" rIns="0">
            <a:spAutoFit/>
          </a:bodyPr>
          <a:lstStyle/>
          <a:p>
            <a:pPr>
              <a:lnSpc>
                <a:spcPts val="9999"/>
              </a:lnSpc>
              <a:spcBef>
                <a:spcPct val="0"/>
              </a:spcBef>
            </a:pPr>
            <a:r>
              <a:rPr lang="en-US" sz="9999">
                <a:solidFill>
                  <a:srgbClr val="FFFFFF"/>
                </a:solidFill>
                <a:latin typeface="Poppins"/>
              </a:rPr>
              <a:t>THƯƠNG MẠI ĐIỆN TỬ</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65E4F"/>
        </a:solidFill>
      </p:bgPr>
    </p:bg>
    <p:spTree>
      <p:nvGrpSpPr>
        <p:cNvPr id="1" name=""/>
        <p:cNvGrpSpPr/>
        <p:nvPr/>
      </p:nvGrpSpPr>
      <p:grpSpPr>
        <a:xfrm>
          <a:off x="0" y="0"/>
          <a:ext cx="0" cy="0"/>
          <a:chOff x="0" y="0"/>
          <a:chExt cx="0" cy="0"/>
        </a:xfrm>
      </p:grpSpPr>
      <p:sp>
        <p:nvSpPr>
          <p:cNvPr name="AutoShape 2" id="2"/>
          <p:cNvSpPr/>
          <p:nvPr/>
        </p:nvSpPr>
        <p:spPr>
          <a:xfrm>
            <a:off x="16062736" y="1397602"/>
            <a:ext cx="1188432" cy="0"/>
          </a:xfrm>
          <a:prstGeom prst="line">
            <a:avLst/>
          </a:prstGeom>
          <a:ln cap="flat" w="38100">
            <a:solidFill>
              <a:srgbClr val="FFFFFF"/>
            </a:solidFill>
            <a:prstDash val="solid"/>
            <a:headEnd type="none" len="sm" w="sm"/>
            <a:tailEnd type="arrow" len="sm" w="med"/>
          </a:ln>
        </p:spPr>
      </p:sp>
      <p:grpSp>
        <p:nvGrpSpPr>
          <p:cNvPr name="Group 3" id="3"/>
          <p:cNvGrpSpPr>
            <a:grpSpLocks noChangeAspect="true"/>
          </p:cNvGrpSpPr>
          <p:nvPr/>
        </p:nvGrpSpPr>
        <p:grpSpPr>
          <a:xfrm rot="0">
            <a:off x="0" y="2628761"/>
            <a:ext cx="7658269" cy="7658239"/>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25000" r="0" b="-25000"/>
              </a:stretch>
            </a:blipFill>
          </p:spPr>
        </p:sp>
      </p:grpSp>
      <p:sp>
        <p:nvSpPr>
          <p:cNvPr name="TextBox 5" id="5"/>
          <p:cNvSpPr txBox="true"/>
          <p:nvPr/>
        </p:nvSpPr>
        <p:spPr>
          <a:xfrm rot="0">
            <a:off x="9144000" y="1757290"/>
            <a:ext cx="7517018" cy="2820465"/>
          </a:xfrm>
          <a:prstGeom prst="rect">
            <a:avLst/>
          </a:prstGeom>
        </p:spPr>
        <p:txBody>
          <a:bodyPr anchor="t" rtlCol="false" tIns="0" lIns="0" bIns="0" rIns="0">
            <a:spAutoFit/>
          </a:bodyPr>
          <a:lstStyle/>
          <a:p>
            <a:pPr>
              <a:lnSpc>
                <a:spcPts val="10493"/>
              </a:lnSpc>
              <a:spcBef>
                <a:spcPct val="0"/>
              </a:spcBef>
            </a:pPr>
            <a:r>
              <a:rPr lang="en-US" sz="10493">
                <a:solidFill>
                  <a:srgbClr val="FFFFFF"/>
                </a:solidFill>
                <a:latin typeface="Poppins Ultra-Bold"/>
              </a:rPr>
              <a:t>BAD HABITS</a:t>
            </a:r>
          </a:p>
        </p:txBody>
      </p:sp>
      <p:sp>
        <p:nvSpPr>
          <p:cNvPr name="TextBox 6" id="6"/>
          <p:cNvSpPr txBox="true"/>
          <p:nvPr/>
        </p:nvSpPr>
        <p:spPr>
          <a:xfrm rot="0">
            <a:off x="9333950" y="6419781"/>
            <a:ext cx="6093044" cy="2454274"/>
          </a:xfrm>
          <a:prstGeom prst="rect">
            <a:avLst/>
          </a:prstGeom>
        </p:spPr>
        <p:txBody>
          <a:bodyPr anchor="t" rtlCol="false" tIns="0" lIns="0" bIns="0" rIns="0">
            <a:spAutoFit/>
          </a:bodyPr>
          <a:lstStyle/>
          <a:p>
            <a:pPr>
              <a:lnSpc>
                <a:spcPts val="2800"/>
              </a:lnSpc>
            </a:pPr>
            <a:r>
              <a:rPr lang="en-US" sz="2000">
                <a:solidFill>
                  <a:srgbClr val="FFFFFF"/>
                </a:solidFill>
                <a:latin typeface="Montserrat"/>
              </a:rPr>
              <a:t>Là một trong những website thời trang hàng đầu tại Việt Nam! Cung cấp cho cả nam và nữ. Không chỉ đa dạng về sản phẩm, còn chú trọng đến chất lượng và sự thoải mái.Ngoài ra, dịch vụ của họ rất linh hoạt và thuận tiện. Bạn có thể dễ dàng tìm kiếm và đặt hàng trực tuyến từ bất kỳ đâu</a:t>
            </a:r>
          </a:p>
        </p:txBody>
      </p:sp>
      <p:sp>
        <p:nvSpPr>
          <p:cNvPr name="TextBox 7" id="7"/>
          <p:cNvSpPr txBox="true"/>
          <p:nvPr/>
        </p:nvSpPr>
        <p:spPr>
          <a:xfrm rot="0">
            <a:off x="9333950" y="5076825"/>
            <a:ext cx="5635526"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Noto Serif Display"/>
              </a:rPr>
              <a:t>https://doublebadstudio.vn/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65E4F"/>
        </a:solidFill>
      </p:bgPr>
    </p:bg>
    <p:spTree>
      <p:nvGrpSpPr>
        <p:cNvPr id="1" name=""/>
        <p:cNvGrpSpPr/>
        <p:nvPr/>
      </p:nvGrpSpPr>
      <p:grpSpPr>
        <a:xfrm>
          <a:off x="0" y="0"/>
          <a:ext cx="0" cy="0"/>
          <a:chOff x="0" y="0"/>
          <a:chExt cx="0" cy="0"/>
        </a:xfrm>
      </p:grpSpPr>
      <p:sp>
        <p:nvSpPr>
          <p:cNvPr name="AutoShape 2" id="2"/>
          <p:cNvSpPr/>
          <p:nvPr/>
        </p:nvSpPr>
        <p:spPr>
          <a:xfrm>
            <a:off x="16062736" y="1397602"/>
            <a:ext cx="1188432" cy="0"/>
          </a:xfrm>
          <a:prstGeom prst="line">
            <a:avLst/>
          </a:prstGeom>
          <a:ln cap="flat" w="38100">
            <a:solidFill>
              <a:srgbClr val="FFFFFF"/>
            </a:solidFill>
            <a:prstDash val="solid"/>
            <a:headEnd type="none" len="sm" w="sm"/>
            <a:tailEnd type="arrow" len="sm" w="med"/>
          </a:ln>
        </p:spPr>
      </p:sp>
      <p:sp>
        <p:nvSpPr>
          <p:cNvPr name="TextBox 3" id="3"/>
          <p:cNvSpPr txBox="true"/>
          <p:nvPr/>
        </p:nvSpPr>
        <p:spPr>
          <a:xfrm rot="0">
            <a:off x="3167974" y="2340877"/>
            <a:ext cx="11952052" cy="5838825"/>
          </a:xfrm>
          <a:prstGeom prst="rect">
            <a:avLst/>
          </a:prstGeom>
        </p:spPr>
        <p:txBody>
          <a:bodyPr anchor="t" rtlCol="false" tIns="0" lIns="0" bIns="0" rIns="0">
            <a:spAutoFit/>
          </a:bodyPr>
          <a:lstStyle/>
          <a:p>
            <a:pPr algn="ctr">
              <a:lnSpc>
                <a:spcPts val="7500"/>
              </a:lnSpc>
            </a:pPr>
            <a:r>
              <a:rPr lang="en-US" sz="7500">
                <a:solidFill>
                  <a:srgbClr val="FFFFFF"/>
                </a:solidFill>
                <a:latin typeface="Poppins Ultra-Bold"/>
              </a:rPr>
              <a:t>PRODUCT</a:t>
            </a:r>
          </a:p>
          <a:p>
            <a:pPr algn="ctr">
              <a:lnSpc>
                <a:spcPts val="7500"/>
              </a:lnSpc>
              <a:spcBef>
                <a:spcPct val="0"/>
              </a:spcBef>
            </a:pPr>
          </a:p>
          <a:p>
            <a:pPr algn="ctr">
              <a:lnSpc>
                <a:spcPts val="7500"/>
              </a:lnSpc>
              <a:spcBef>
                <a:spcPct val="0"/>
              </a:spcBef>
            </a:pPr>
          </a:p>
          <a:p>
            <a:pPr algn="ctr">
              <a:lnSpc>
                <a:spcPts val="7500"/>
              </a:lnSpc>
              <a:spcBef>
                <a:spcPct val="0"/>
              </a:spcBef>
            </a:pPr>
          </a:p>
          <a:p>
            <a:pPr algn="ctr">
              <a:lnSpc>
                <a:spcPts val="7500"/>
              </a:lnSpc>
              <a:spcBef>
                <a:spcPct val="0"/>
              </a:spcBef>
            </a:pPr>
          </a:p>
          <a:p>
            <a:pPr algn="ctr">
              <a:lnSpc>
                <a:spcPts val="7500"/>
              </a:lnSpc>
              <a:spcBef>
                <a:spcPct val="0"/>
              </a:spcBef>
            </a:pPr>
            <a:r>
              <a:rPr lang="en-US" sz="7500">
                <a:solidFill>
                  <a:srgbClr val="FFFFFF"/>
                </a:solidFill>
                <a:latin typeface="Poppins"/>
              </a:rPr>
              <a:t>PRODUCT</a:t>
            </a:r>
          </a:p>
        </p:txBody>
      </p:sp>
      <p:grpSp>
        <p:nvGrpSpPr>
          <p:cNvPr name="Group 4" id="4"/>
          <p:cNvGrpSpPr>
            <a:grpSpLocks noChangeAspect="true"/>
          </p:cNvGrpSpPr>
          <p:nvPr/>
        </p:nvGrpSpPr>
        <p:grpSpPr>
          <a:xfrm rot="0">
            <a:off x="6556196" y="4006970"/>
            <a:ext cx="6280055" cy="6280030"/>
            <a:chOff x="0" y="0"/>
            <a:chExt cx="6350025" cy="6350000"/>
          </a:xfrm>
        </p:grpSpPr>
        <p:sp>
          <p:nvSpPr>
            <p:cNvPr name="Freeform 5" id="5"/>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10775" r="0" b="-10775"/>
              </a:stretch>
            </a:blipFill>
          </p:spPr>
        </p:sp>
      </p:grpSp>
      <p:grpSp>
        <p:nvGrpSpPr>
          <p:cNvPr name="Group 6" id="6"/>
          <p:cNvGrpSpPr>
            <a:grpSpLocks noChangeAspect="true"/>
          </p:cNvGrpSpPr>
          <p:nvPr/>
        </p:nvGrpSpPr>
        <p:grpSpPr>
          <a:xfrm rot="0">
            <a:off x="27946" y="4006970"/>
            <a:ext cx="6280055" cy="6280030"/>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1904" r="0" b="-1904"/>
              </a:stretch>
            </a:blipFill>
          </p:spPr>
        </p:sp>
      </p:grpSp>
      <p:grpSp>
        <p:nvGrpSpPr>
          <p:cNvPr name="Group 8" id="8"/>
          <p:cNvGrpSpPr>
            <a:grpSpLocks noChangeAspect="true"/>
          </p:cNvGrpSpPr>
          <p:nvPr/>
        </p:nvGrpSpPr>
        <p:grpSpPr>
          <a:xfrm rot="0">
            <a:off x="13083902" y="4006970"/>
            <a:ext cx="6280055" cy="6280030"/>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8663" r="0" b="-18663"/>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65E4F"/>
        </a:solidFill>
      </p:bgPr>
    </p:bg>
    <p:spTree>
      <p:nvGrpSpPr>
        <p:cNvPr id="1" name=""/>
        <p:cNvGrpSpPr/>
        <p:nvPr/>
      </p:nvGrpSpPr>
      <p:grpSpPr>
        <a:xfrm>
          <a:off x="0" y="0"/>
          <a:ext cx="0" cy="0"/>
          <a:chOff x="0" y="0"/>
          <a:chExt cx="0" cy="0"/>
        </a:xfrm>
      </p:grpSpPr>
      <p:sp>
        <p:nvSpPr>
          <p:cNvPr name="AutoShape 2" id="2"/>
          <p:cNvSpPr/>
          <p:nvPr/>
        </p:nvSpPr>
        <p:spPr>
          <a:xfrm>
            <a:off x="16062736" y="1397602"/>
            <a:ext cx="1188432" cy="0"/>
          </a:xfrm>
          <a:prstGeom prst="line">
            <a:avLst/>
          </a:prstGeom>
          <a:ln cap="flat" w="38100">
            <a:solidFill>
              <a:srgbClr val="FFFFFF"/>
            </a:solidFill>
            <a:prstDash val="solid"/>
            <a:headEnd type="none" len="sm" w="sm"/>
            <a:tailEnd type="arrow" len="sm" w="med"/>
          </a:ln>
        </p:spPr>
      </p:sp>
      <p:grpSp>
        <p:nvGrpSpPr>
          <p:cNvPr name="Group 3" id="3"/>
          <p:cNvGrpSpPr>
            <a:grpSpLocks noChangeAspect="true"/>
          </p:cNvGrpSpPr>
          <p:nvPr/>
        </p:nvGrpSpPr>
        <p:grpSpPr>
          <a:xfrm rot="0">
            <a:off x="8109630" y="1974700"/>
            <a:ext cx="3054388" cy="6612140"/>
            <a:chOff x="0" y="0"/>
            <a:chExt cx="4762500" cy="10309860"/>
          </a:xfrm>
        </p:grpSpPr>
        <p:sp>
          <p:nvSpPr>
            <p:cNvPr name="Freeform 4" id="4"/>
            <p:cNvSpPr/>
            <p:nvPr/>
          </p:nvSpPr>
          <p:spPr>
            <a:xfrm flipH="false" flipV="false" rot="0">
              <a:off x="0" y="0"/>
              <a:ext cx="4762500" cy="10309860"/>
            </a:xfrm>
            <a:custGeom>
              <a:avLst/>
              <a:gdLst/>
              <a:ahLst/>
              <a:cxnLst/>
              <a:rect r="r" b="b" t="t" l="l"/>
              <a:pathLst>
                <a:path h="10309860" w="476250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2"/>
              <a:stretch>
                <a:fillRect l="-39277" t="-10577" r="-24023" b="-2644"/>
              </a:stretch>
            </a:blipFill>
          </p:spPr>
        </p:sp>
      </p:grpSp>
      <p:grpSp>
        <p:nvGrpSpPr>
          <p:cNvPr name="Group 5" id="5"/>
          <p:cNvGrpSpPr>
            <a:grpSpLocks noChangeAspect="true"/>
          </p:cNvGrpSpPr>
          <p:nvPr/>
        </p:nvGrpSpPr>
        <p:grpSpPr>
          <a:xfrm rot="0">
            <a:off x="11671621" y="1974700"/>
            <a:ext cx="3054388" cy="6612140"/>
            <a:chOff x="0" y="0"/>
            <a:chExt cx="4762500" cy="10309860"/>
          </a:xfrm>
        </p:grpSpPr>
        <p:sp>
          <p:nvSpPr>
            <p:cNvPr name="Freeform 6" id="6"/>
            <p:cNvSpPr/>
            <p:nvPr/>
          </p:nvSpPr>
          <p:spPr>
            <a:xfrm flipH="false" flipV="false" rot="0">
              <a:off x="0" y="0"/>
              <a:ext cx="4762500" cy="10309860"/>
            </a:xfrm>
            <a:custGeom>
              <a:avLst/>
              <a:gdLst/>
              <a:ahLst/>
              <a:cxnLst/>
              <a:rect r="r" b="b" t="t" l="l"/>
              <a:pathLst>
                <a:path h="10309860" w="476250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3"/>
              <a:stretch>
                <a:fillRect l="-36592" t="0" r="-36592" b="0"/>
              </a:stretch>
            </a:blipFill>
          </p:spPr>
        </p:sp>
      </p:grpSp>
      <p:grpSp>
        <p:nvGrpSpPr>
          <p:cNvPr name="Group 7" id="7"/>
          <p:cNvGrpSpPr>
            <a:grpSpLocks noChangeAspect="true"/>
          </p:cNvGrpSpPr>
          <p:nvPr/>
        </p:nvGrpSpPr>
        <p:grpSpPr>
          <a:xfrm rot="0">
            <a:off x="15233612" y="1974700"/>
            <a:ext cx="3054388" cy="6612140"/>
            <a:chOff x="0" y="0"/>
            <a:chExt cx="4762500" cy="10309860"/>
          </a:xfrm>
        </p:grpSpPr>
        <p:sp>
          <p:nvSpPr>
            <p:cNvPr name="Freeform 8" id="8"/>
            <p:cNvSpPr/>
            <p:nvPr/>
          </p:nvSpPr>
          <p:spPr>
            <a:xfrm flipH="false" flipV="false" rot="0">
              <a:off x="0" y="0"/>
              <a:ext cx="4762500" cy="10309860"/>
            </a:xfrm>
            <a:custGeom>
              <a:avLst/>
              <a:gdLst/>
              <a:ahLst/>
              <a:cxnLst/>
              <a:rect r="r" b="b" t="t" l="l"/>
              <a:pathLst>
                <a:path h="10309860" w="4762500">
                  <a:moveTo>
                    <a:pt x="4762500" y="251460"/>
                  </a:moveTo>
                  <a:lnTo>
                    <a:pt x="4762500" y="10055860"/>
                  </a:lnTo>
                  <a:cubicBezTo>
                    <a:pt x="4762500" y="10196195"/>
                    <a:pt x="4648835" y="10309860"/>
                    <a:pt x="4508500" y="10309860"/>
                  </a:cubicBezTo>
                  <a:lnTo>
                    <a:pt x="254000" y="10309860"/>
                  </a:lnTo>
                  <a:cubicBezTo>
                    <a:pt x="113665" y="10309860"/>
                    <a:pt x="0" y="10196195"/>
                    <a:pt x="0" y="10055860"/>
                  </a:cubicBezTo>
                  <a:lnTo>
                    <a:pt x="0" y="251460"/>
                  </a:lnTo>
                  <a:cubicBezTo>
                    <a:pt x="0" y="122682"/>
                    <a:pt x="95885" y="16637"/>
                    <a:pt x="219964" y="0"/>
                  </a:cubicBezTo>
                  <a:lnTo>
                    <a:pt x="4542536" y="0"/>
                  </a:lnTo>
                  <a:cubicBezTo>
                    <a:pt x="4666615" y="16637"/>
                    <a:pt x="4762500" y="122682"/>
                    <a:pt x="4762500" y="251460"/>
                  </a:cubicBezTo>
                  <a:close/>
                </a:path>
              </a:pathLst>
            </a:custGeom>
            <a:blipFill>
              <a:blip r:embed="rId4"/>
              <a:stretch>
                <a:fillRect l="-47421" t="-19530" r="-24977" b="0"/>
              </a:stretch>
            </a:blipFill>
          </p:spPr>
        </p:sp>
      </p:grpSp>
      <p:sp>
        <p:nvSpPr>
          <p:cNvPr name="TextBox 9" id="9"/>
          <p:cNvSpPr txBox="true"/>
          <p:nvPr/>
        </p:nvSpPr>
        <p:spPr>
          <a:xfrm rot="0">
            <a:off x="1626982" y="3114675"/>
            <a:ext cx="5976026" cy="2028825"/>
          </a:xfrm>
          <a:prstGeom prst="rect">
            <a:avLst/>
          </a:prstGeom>
        </p:spPr>
        <p:txBody>
          <a:bodyPr anchor="t" rtlCol="false" tIns="0" lIns="0" bIns="0" rIns="0">
            <a:spAutoFit/>
          </a:bodyPr>
          <a:lstStyle/>
          <a:p>
            <a:pPr>
              <a:lnSpc>
                <a:spcPts val="7500"/>
              </a:lnSpc>
              <a:spcBef>
                <a:spcPct val="0"/>
              </a:spcBef>
            </a:pPr>
            <a:r>
              <a:rPr lang="en-US" sz="7500">
                <a:solidFill>
                  <a:srgbClr val="FFFFFF"/>
                </a:solidFill>
                <a:latin typeface="Poppins Ultra-Bold"/>
              </a:rPr>
              <a:t>MỨC ĐỘ SỐ HÓA</a:t>
            </a:r>
          </a:p>
        </p:txBody>
      </p:sp>
      <p:sp>
        <p:nvSpPr>
          <p:cNvPr name="TextBox 10" id="10"/>
          <p:cNvSpPr txBox="true"/>
          <p:nvPr/>
        </p:nvSpPr>
        <p:spPr>
          <a:xfrm rot="0">
            <a:off x="1889258" y="5898231"/>
            <a:ext cx="3586849" cy="692149"/>
          </a:xfrm>
          <a:prstGeom prst="rect">
            <a:avLst/>
          </a:prstGeom>
        </p:spPr>
        <p:txBody>
          <a:bodyPr anchor="t" rtlCol="false" tIns="0" lIns="0" bIns="0" rIns="0">
            <a:spAutoFit/>
          </a:bodyPr>
          <a:lstStyle/>
          <a:p>
            <a:pPr>
              <a:lnSpc>
                <a:spcPts val="2800"/>
              </a:lnSpc>
            </a:pPr>
            <a:r>
              <a:rPr lang="en-US" sz="2000">
                <a:solidFill>
                  <a:srgbClr val="FFFFFF"/>
                </a:solidFill>
                <a:latin typeface="Montserrat"/>
              </a:rPr>
              <a:t>Vừa có các cửa hàng truyền thống vừa có website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463552" y="2890844"/>
            <a:ext cx="6367481" cy="6367456"/>
            <a:chOff x="0" y="0"/>
            <a:chExt cx="6350025" cy="6350000"/>
          </a:xfrm>
        </p:grpSpPr>
        <p:sp>
          <p:nvSpPr>
            <p:cNvPr name="Freeform 3" id="3"/>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0" t="-25000" r="0" b="-25000"/>
              </a:stretch>
            </a:blipFill>
          </p:spPr>
        </p:sp>
      </p:grpSp>
      <p:sp>
        <p:nvSpPr>
          <p:cNvPr name="AutoShape 4" id="4"/>
          <p:cNvSpPr/>
          <p:nvPr/>
        </p:nvSpPr>
        <p:spPr>
          <a:xfrm>
            <a:off x="16062736" y="1397602"/>
            <a:ext cx="1188432" cy="0"/>
          </a:xfrm>
          <a:prstGeom prst="line">
            <a:avLst/>
          </a:prstGeom>
          <a:ln cap="flat" w="38100">
            <a:solidFill>
              <a:srgbClr val="747F69"/>
            </a:solidFill>
            <a:prstDash val="solid"/>
            <a:headEnd type="none" len="sm" w="sm"/>
            <a:tailEnd type="arrow" len="sm" w="med"/>
          </a:ln>
        </p:spPr>
      </p:sp>
      <p:sp>
        <p:nvSpPr>
          <p:cNvPr name="TextBox 5" id="5"/>
          <p:cNvSpPr txBox="true"/>
          <p:nvPr/>
        </p:nvSpPr>
        <p:spPr>
          <a:xfrm rot="0">
            <a:off x="0" y="2668134"/>
            <a:ext cx="5778400" cy="2971800"/>
          </a:xfrm>
          <a:prstGeom prst="rect">
            <a:avLst/>
          </a:prstGeom>
        </p:spPr>
        <p:txBody>
          <a:bodyPr anchor="t" rtlCol="false" tIns="0" lIns="0" bIns="0" rIns="0">
            <a:spAutoFit/>
          </a:bodyPr>
          <a:lstStyle/>
          <a:p>
            <a:pPr>
              <a:lnSpc>
                <a:spcPts val="7499"/>
              </a:lnSpc>
              <a:spcBef>
                <a:spcPct val="0"/>
              </a:spcBef>
            </a:pPr>
            <a:r>
              <a:rPr lang="en-US" sz="7499">
                <a:solidFill>
                  <a:srgbClr val="000000"/>
                </a:solidFill>
                <a:latin typeface="Poppins Bold"/>
              </a:rPr>
              <a:t>PHƯƠNG THỨC GIAO DỊCH</a:t>
            </a:r>
          </a:p>
        </p:txBody>
      </p:sp>
      <p:sp>
        <p:nvSpPr>
          <p:cNvPr name="TextBox 6" id="6"/>
          <p:cNvSpPr txBox="true"/>
          <p:nvPr/>
        </p:nvSpPr>
        <p:spPr>
          <a:xfrm rot="0">
            <a:off x="13283883" y="2970037"/>
            <a:ext cx="5004117" cy="4385027"/>
          </a:xfrm>
          <a:prstGeom prst="rect">
            <a:avLst/>
          </a:prstGeom>
        </p:spPr>
        <p:txBody>
          <a:bodyPr anchor="t" rtlCol="false" tIns="0" lIns="0" bIns="0" rIns="0">
            <a:spAutoFit/>
          </a:bodyPr>
          <a:lstStyle/>
          <a:p>
            <a:pPr>
              <a:lnSpc>
                <a:spcPts val="4837"/>
              </a:lnSpc>
            </a:pPr>
            <a:r>
              <a:rPr lang="en-US" sz="4837">
                <a:solidFill>
                  <a:srgbClr val="000000"/>
                </a:solidFill>
                <a:latin typeface="Poppins Bold"/>
              </a:rPr>
              <a:t>MÔ HÌNH DOANH THU</a:t>
            </a:r>
          </a:p>
          <a:p>
            <a:pPr>
              <a:lnSpc>
                <a:spcPts val="4837"/>
              </a:lnSpc>
            </a:pPr>
          </a:p>
          <a:p>
            <a:pPr>
              <a:lnSpc>
                <a:spcPts val="4837"/>
              </a:lnSpc>
            </a:pPr>
          </a:p>
          <a:p>
            <a:pPr>
              <a:lnSpc>
                <a:spcPts val="4837"/>
              </a:lnSpc>
            </a:pPr>
          </a:p>
          <a:p>
            <a:pPr>
              <a:lnSpc>
                <a:spcPts val="4837"/>
              </a:lnSpc>
            </a:pPr>
          </a:p>
          <a:p>
            <a:pPr>
              <a:lnSpc>
                <a:spcPts val="4837"/>
              </a:lnSpc>
              <a:spcBef>
                <a:spcPct val="0"/>
              </a:spcBef>
            </a:pPr>
          </a:p>
        </p:txBody>
      </p:sp>
      <p:sp>
        <p:nvSpPr>
          <p:cNvPr name="TextBox 7" id="7"/>
          <p:cNvSpPr txBox="true"/>
          <p:nvPr/>
        </p:nvSpPr>
        <p:spPr>
          <a:xfrm rot="0">
            <a:off x="13684295" y="6440801"/>
            <a:ext cx="2630444" cy="692149"/>
          </a:xfrm>
          <a:prstGeom prst="rect">
            <a:avLst/>
          </a:prstGeom>
        </p:spPr>
        <p:txBody>
          <a:bodyPr anchor="t" rtlCol="false" tIns="0" lIns="0" bIns="0" rIns="0">
            <a:spAutoFit/>
          </a:bodyPr>
          <a:lstStyle/>
          <a:p>
            <a:pPr>
              <a:lnSpc>
                <a:spcPts val="2800"/>
              </a:lnSpc>
            </a:pPr>
            <a:r>
              <a:rPr lang="en-US" sz="2000">
                <a:solidFill>
                  <a:srgbClr val="000000"/>
                </a:solidFill>
                <a:latin typeface="Montserrat"/>
              </a:rPr>
              <a:t>Chủ yếu từ bán hàng.</a:t>
            </a:r>
          </a:p>
        </p:txBody>
      </p:sp>
      <p:sp>
        <p:nvSpPr>
          <p:cNvPr name="TextBox 8" id="8"/>
          <p:cNvSpPr txBox="true"/>
          <p:nvPr/>
        </p:nvSpPr>
        <p:spPr>
          <a:xfrm rot="0">
            <a:off x="1065509" y="6440801"/>
            <a:ext cx="4844386" cy="692149"/>
          </a:xfrm>
          <a:prstGeom prst="rect">
            <a:avLst/>
          </a:prstGeom>
        </p:spPr>
        <p:txBody>
          <a:bodyPr anchor="t" rtlCol="false" tIns="0" lIns="0" bIns="0" rIns="0">
            <a:spAutoFit/>
          </a:bodyPr>
          <a:lstStyle/>
          <a:p>
            <a:pPr>
              <a:lnSpc>
                <a:spcPts val="2800"/>
              </a:lnSpc>
            </a:pPr>
            <a:r>
              <a:rPr lang="en-US" sz="2000">
                <a:solidFill>
                  <a:srgbClr val="000000"/>
                </a:solidFill>
                <a:latin typeface="Montserrat"/>
              </a:rPr>
              <a:t>Giao tiến :  mail,social,website,phone</a:t>
            </a:r>
          </a:p>
          <a:p>
            <a:pPr>
              <a:lnSpc>
                <a:spcPts val="2800"/>
              </a:lnSpc>
            </a:pPr>
            <a:r>
              <a:rPr lang="en-US" sz="2000">
                <a:solidFill>
                  <a:srgbClr val="000000"/>
                </a:solidFill>
                <a:latin typeface="Montserrat"/>
              </a:rPr>
              <a:t>Thanh toán: chyển khoản, trực tiếp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65E4F"/>
        </a:solidFill>
      </p:bgPr>
    </p:bg>
    <p:spTree>
      <p:nvGrpSpPr>
        <p:cNvPr id="1" name=""/>
        <p:cNvGrpSpPr/>
        <p:nvPr/>
      </p:nvGrpSpPr>
      <p:grpSpPr>
        <a:xfrm>
          <a:off x="0" y="0"/>
          <a:ext cx="0" cy="0"/>
          <a:chOff x="0" y="0"/>
          <a:chExt cx="0" cy="0"/>
        </a:xfrm>
      </p:grpSpPr>
      <p:sp>
        <p:nvSpPr>
          <p:cNvPr name="AutoShape 2" id="2"/>
          <p:cNvSpPr/>
          <p:nvPr/>
        </p:nvSpPr>
        <p:spPr>
          <a:xfrm>
            <a:off x="16062736" y="1397602"/>
            <a:ext cx="1188432" cy="0"/>
          </a:xfrm>
          <a:prstGeom prst="line">
            <a:avLst/>
          </a:prstGeom>
          <a:ln cap="flat" w="38100">
            <a:solidFill>
              <a:srgbClr val="FFFFFF"/>
            </a:solidFill>
            <a:prstDash val="solid"/>
            <a:headEnd type="none" len="sm" w="sm"/>
            <a:tailEnd type="arrow" len="sm" w="med"/>
          </a:ln>
        </p:spPr>
      </p:sp>
      <p:grpSp>
        <p:nvGrpSpPr>
          <p:cNvPr name="Group 3" id="3"/>
          <p:cNvGrpSpPr>
            <a:grpSpLocks noChangeAspect="true"/>
          </p:cNvGrpSpPr>
          <p:nvPr/>
        </p:nvGrpSpPr>
        <p:grpSpPr>
          <a:xfrm rot="0">
            <a:off x="2994646" y="5371884"/>
            <a:ext cx="6728289" cy="6728262"/>
            <a:chOff x="0" y="0"/>
            <a:chExt cx="6350025" cy="6350000"/>
          </a:xfrm>
        </p:grpSpPr>
        <p:sp>
          <p:nvSpPr>
            <p:cNvPr name="Freeform 4" id="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4906" t="0" r="-24906" b="0"/>
              </a:stretch>
            </a:blipFill>
          </p:spPr>
        </p:sp>
      </p:grpSp>
      <p:grpSp>
        <p:nvGrpSpPr>
          <p:cNvPr name="Group 5" id="5"/>
          <p:cNvGrpSpPr>
            <a:grpSpLocks noChangeAspect="true"/>
          </p:cNvGrpSpPr>
          <p:nvPr/>
        </p:nvGrpSpPr>
        <p:grpSpPr>
          <a:xfrm rot="0">
            <a:off x="12291033" y="2440721"/>
            <a:ext cx="5996967" cy="5996943"/>
            <a:chOff x="0" y="0"/>
            <a:chExt cx="6350025" cy="6350000"/>
          </a:xfrm>
        </p:grpSpPr>
        <p:sp>
          <p:nvSpPr>
            <p:cNvPr name="Freeform 6" id="6"/>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25047" r="0" b="-25047"/>
              </a:stretch>
            </a:blipFill>
          </p:spPr>
        </p:sp>
      </p:grpSp>
      <p:sp>
        <p:nvSpPr>
          <p:cNvPr name="TextBox 7" id="7"/>
          <p:cNvSpPr txBox="true"/>
          <p:nvPr/>
        </p:nvSpPr>
        <p:spPr>
          <a:xfrm rot="0">
            <a:off x="2994646" y="2739565"/>
            <a:ext cx="7901341" cy="1872985"/>
          </a:xfrm>
          <a:prstGeom prst="rect">
            <a:avLst/>
          </a:prstGeom>
        </p:spPr>
        <p:txBody>
          <a:bodyPr anchor="t" rtlCol="false" tIns="0" lIns="0" bIns="0" rIns="0">
            <a:spAutoFit/>
          </a:bodyPr>
          <a:lstStyle/>
          <a:p>
            <a:pPr>
              <a:lnSpc>
                <a:spcPts val="6999"/>
              </a:lnSpc>
              <a:spcBef>
                <a:spcPct val="0"/>
              </a:spcBef>
            </a:pPr>
            <a:r>
              <a:rPr lang="en-US" sz="6999">
                <a:solidFill>
                  <a:srgbClr val="FFFFFF"/>
                </a:solidFill>
                <a:latin typeface="Poppins Ultra-Bold"/>
              </a:rPr>
              <a:t>END OF PRESENTATION.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DAFxn9NCX8A</dc:identifier>
  <dcterms:modified xsi:type="dcterms:W3CDTF">2011-08-01T06:04:30Z</dcterms:modified>
  <cp:revision>1</cp:revision>
  <dc:title>Local brand</dc:title>
</cp:coreProperties>
</file>